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is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1" d="100"/>
          <a:sy n="51" d="100"/>
        </p:scale>
        <p:origin x="79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155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13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Telecom Customer Churn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852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Executive Insights &amp; Retention Strategy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10,000 Customers | 6 Months History | Data-Driven Strategy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Prepared by Ayush Anand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725" y="1012746"/>
            <a:ext cx="6678454" cy="620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Next Steps &amp; Call to Action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1725" y="1931670"/>
            <a:ext cx="7753350" cy="953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analysis provides a data-driven foundation for a retention-focused transformation. Strategic implementation across all three phases will drive measurable churn reduction and revenue protection.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81725" y="3108841"/>
            <a:ext cx="3777377" cy="2431494"/>
          </a:xfrm>
          <a:prstGeom prst="roundRect">
            <a:avLst>
              <a:gd name="adj" fmla="val 7354"/>
            </a:avLst>
          </a:prstGeom>
          <a:solidFill>
            <a:srgbClr val="421424"/>
          </a:solidFill>
          <a:ln w="7620">
            <a:solidFill>
              <a:srgbClr val="5B2D3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387941" y="3315057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Week 1 Priorities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387941" y="3744635"/>
            <a:ext cx="3364944" cy="1271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Finalize At Risk segment targeting list and win-back offer design. Brief Customer Care on complaint recovery SLAs and escalation paths.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7698" y="3108841"/>
            <a:ext cx="3777377" cy="2431494"/>
          </a:xfrm>
          <a:prstGeom prst="roundRect">
            <a:avLst>
              <a:gd name="adj" fmla="val 7354"/>
            </a:avLst>
          </a:prstGeom>
          <a:solidFill>
            <a:srgbClr val="421424"/>
          </a:solidFill>
          <a:ln w="7620">
            <a:solidFill>
              <a:srgbClr val="5B2D3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63914" y="3315057"/>
            <a:ext cx="2924651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Stakeholder Alignment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363914" y="3744635"/>
            <a:ext cx="3364944" cy="1589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Confirm budget, ownership, and success metrics across Retention Marketing, Product, and CRM Operations. Establish steering committee for weekly reviews.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181725" y="5738932"/>
            <a:ext cx="7753350" cy="1477804"/>
          </a:xfrm>
          <a:prstGeom prst="roundRect">
            <a:avLst>
              <a:gd name="adj" fmla="val 12100"/>
            </a:avLst>
          </a:prstGeom>
          <a:solidFill>
            <a:srgbClr val="421424"/>
          </a:solidFill>
          <a:ln w="7620">
            <a:solidFill>
              <a:srgbClr val="5B2D3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387941" y="5945148"/>
            <a:ext cx="2674858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Continuous Learning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387941" y="6374725"/>
            <a:ext cx="7340917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Build feedback loops, track KPIs in real-time, and adapt playbooks based on early results. Monthly model reviews ensure lasting competitive advantage.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3983"/>
            <a:ext cx="57407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6390"/>
            <a:ext cx="4196358" cy="3318153"/>
          </a:xfrm>
          <a:prstGeom prst="roundRect">
            <a:avLst>
              <a:gd name="adj" fmla="val 615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028224" y="27808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96787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17849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Predict churn, identify key drivers, and recommend targeted retention actions to reduce customer loss.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546390"/>
            <a:ext cx="4196358" cy="3318153"/>
          </a:xfrm>
          <a:prstGeom prst="roundRect">
            <a:avLst>
              <a:gd name="adj" fmla="val 615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5451396" y="27808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96787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Scope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17849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10,000 customers across 6 months: usage patterns, complaints, recharges, and payment behavior analyzed.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546390"/>
            <a:ext cx="4196358" cy="3318153"/>
          </a:xfrm>
          <a:prstGeom prst="roundRect">
            <a:avLst>
              <a:gd name="adj" fmla="val 615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9874568" y="27808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296787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Best Model Results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17849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LogisticRegression: ROC-AUC 0.655, F1 0.081, Accuracy 63.6%—solid foundation for segmentation.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1196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Four Strategic Segments Identified: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At Risk (257), Loyal (2,328), Dormant (monitor), and Needs Attention (7,415). Focus: win-back campaigns, complaint resolution, and value-driven retention.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692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Methodology – Data &amp;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53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Foundation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534966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Demographics, call records, recharge history, complaint logs, and payment behavior. Engineered features include recency triggers, usage trends, complaint intensity, and payment discipline metrics.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2953822"/>
            <a:ext cx="28365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Modeling Approach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3534966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Ensemble methods (RandomForest, LogisticRegression, XGBoost) with stratified K-fold validation and GridSearchCV optimization. SHAP and ELI5 explainability for stakeholder clarity.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5345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B393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Key Innovation: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Deterministic seeds and reproducible artifacts ensure confidence in predictions and enable rapid iteration.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73" y="709613"/>
            <a:ext cx="7457361" cy="558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Insights – Drivers &amp; Patterns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5673" y="1536383"/>
            <a:ext cx="7892653" cy="1361837"/>
          </a:xfrm>
          <a:prstGeom prst="roundRect">
            <a:avLst>
              <a:gd name="adj" fmla="val 805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02813" y="1536383"/>
            <a:ext cx="91440" cy="1361837"/>
          </a:xfrm>
          <a:prstGeom prst="roundRect">
            <a:avLst>
              <a:gd name="adj" fmla="val 175963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95826" y="1737955"/>
            <a:ext cx="3168729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Activity Recency Dominates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95826" y="2124432"/>
            <a:ext cx="7420928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Days since last call or recharge is the strongest risk signal. Implement immediate notification triggers for 30+ day inactive users.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25673" y="3076932"/>
            <a:ext cx="7892653" cy="1361837"/>
          </a:xfrm>
          <a:prstGeom prst="roundRect">
            <a:avLst>
              <a:gd name="adj" fmla="val 805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602813" y="3076932"/>
            <a:ext cx="91440" cy="1361837"/>
          </a:xfrm>
          <a:prstGeom prst="roundRect">
            <a:avLst>
              <a:gd name="adj" fmla="val 175963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895826" y="3278505"/>
            <a:ext cx="3065740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Recharge Behavior Matters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95826" y="3664982"/>
            <a:ext cx="7420928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Lower transaction count and inconsistent recharge amounts correlate with higher churn. Frequency and stability are reliable indicators of engagement.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25673" y="4617482"/>
            <a:ext cx="7892653" cy="1361837"/>
          </a:xfrm>
          <a:prstGeom prst="roundRect">
            <a:avLst>
              <a:gd name="adj" fmla="val 805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602813" y="4617482"/>
            <a:ext cx="91440" cy="1361837"/>
          </a:xfrm>
          <a:prstGeom prst="roundRect">
            <a:avLst>
              <a:gd name="adj" fmla="val 175963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895826" y="4819055"/>
            <a:ext cx="3373041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Recent Complaints Drive Risk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95826" y="5205532"/>
            <a:ext cx="7420928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Complaints within 30 days elevate churn risk significantly. Network and billing issues are top drivers across regions—prioritize rapid resolution.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25673" y="6158032"/>
            <a:ext cx="7892653" cy="1361837"/>
          </a:xfrm>
          <a:prstGeom prst="roundRect">
            <a:avLst>
              <a:gd name="adj" fmla="val 805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602813" y="6158032"/>
            <a:ext cx="91440" cy="1361837"/>
          </a:xfrm>
          <a:prstGeom prst="roundRect">
            <a:avLst>
              <a:gd name="adj" fmla="val 175963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895826" y="6359604"/>
            <a:ext cx="3902631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Payment Discipline Signals Health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895826" y="6746081"/>
            <a:ext cx="7420928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On-time payment ratio strongly correlates with retention. Promote AutoPay, clear grace periods, and transparent billing to reduce friction.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8031" y="344210"/>
            <a:ext cx="7132201" cy="391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Customer Segments – Profiles &amp; Distribution</a:t>
            </a:r>
            <a:endParaRPr lang="en-US" sz="2450" dirty="0"/>
          </a:p>
        </p:txBody>
      </p:sp>
      <p:sp>
        <p:nvSpPr>
          <p:cNvPr id="42" name="Text 9">
            <a:extLst>
              <a:ext uri="{FF2B5EF4-FFF2-40B4-BE49-F238E27FC236}">
                <a16:creationId xmlns:a16="http://schemas.microsoft.com/office/drawing/2014/main" id="{75F3E20B-97BA-6422-C30C-57D495C1FE6F}"/>
              </a:ext>
            </a:extLst>
          </p:cNvPr>
          <p:cNvSpPr/>
          <p:nvPr/>
        </p:nvSpPr>
        <p:spPr>
          <a:xfrm>
            <a:off x="570786" y="9232106"/>
            <a:ext cx="4235768" cy="400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45" name="Text 12">
            <a:extLst>
              <a:ext uri="{FF2B5EF4-FFF2-40B4-BE49-F238E27FC236}">
                <a16:creationId xmlns:a16="http://schemas.microsoft.com/office/drawing/2014/main" id="{231FF9DC-4251-5E45-AA36-D6CFBF4220D9}"/>
              </a:ext>
            </a:extLst>
          </p:cNvPr>
          <p:cNvSpPr/>
          <p:nvPr/>
        </p:nvSpPr>
        <p:spPr>
          <a:xfrm>
            <a:off x="5197197" y="9232106"/>
            <a:ext cx="4235887" cy="400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47" name="Text 14">
            <a:extLst>
              <a:ext uri="{FF2B5EF4-FFF2-40B4-BE49-F238E27FC236}">
                <a16:creationId xmlns:a16="http://schemas.microsoft.com/office/drawing/2014/main" id="{781F0DB6-9AC7-5B2E-A3D8-2EB4429609CE}"/>
              </a:ext>
            </a:extLst>
          </p:cNvPr>
          <p:cNvSpPr/>
          <p:nvPr/>
        </p:nvSpPr>
        <p:spPr>
          <a:xfrm>
            <a:off x="9823728" y="8961596"/>
            <a:ext cx="1856780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1200" dirty="0"/>
          </a:p>
        </p:txBody>
      </p:sp>
      <p:sp>
        <p:nvSpPr>
          <p:cNvPr id="48" name="Text 15">
            <a:extLst>
              <a:ext uri="{FF2B5EF4-FFF2-40B4-BE49-F238E27FC236}">
                <a16:creationId xmlns:a16="http://schemas.microsoft.com/office/drawing/2014/main" id="{500392BB-3753-C5C5-E021-4AD226EF4DED}"/>
              </a:ext>
            </a:extLst>
          </p:cNvPr>
          <p:cNvSpPr/>
          <p:nvPr/>
        </p:nvSpPr>
        <p:spPr>
          <a:xfrm>
            <a:off x="9823728" y="9232106"/>
            <a:ext cx="4235887" cy="400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51" name="Picture 50" descr="A green pie chart with a few green sections&#10;&#10;AI-generated content may be incorrect.">
            <a:extLst>
              <a:ext uri="{FF2B5EF4-FFF2-40B4-BE49-F238E27FC236}">
                <a16:creationId xmlns:a16="http://schemas.microsoft.com/office/drawing/2014/main" id="{19941903-2181-171C-7630-740710B49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9902" y="0"/>
            <a:ext cx="1478030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559" y="524708"/>
            <a:ext cx="7812881" cy="1188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Retention Strategies – Targeted Playbooks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59" y="1998345"/>
            <a:ext cx="570428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26131" y="2188488"/>
            <a:ext cx="2759393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Immediate (0–30 Days)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426131" y="2599730"/>
            <a:ext cx="7052310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Win-back for At Risk: bonus data and cashback. Service recovery for complainers with fast-track SLAs. Recharge nudges with low-friction offers.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14" y="3588425"/>
            <a:ext cx="570428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11285" y="3778568"/>
            <a:ext cx="334470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Medium Term (1–3 Months)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711285" y="4189809"/>
            <a:ext cx="6767155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Loyalty boosters for Loyal segment. Usage-based incentives for low-ARPU users. Regional complaint hotspot fixes and UX improvements.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988" y="5178504"/>
            <a:ext cx="570428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96559" y="5368647"/>
            <a:ext cx="294334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Long Term (3–6 Months)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996559" y="5779889"/>
            <a:ext cx="6481882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Flexible bundles, family sharing, and retention perks. Predictive CRM with next-best-action triggers. VoC/NPS feedback loops drive continuous improvement.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665559" y="7096482"/>
            <a:ext cx="7812881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Track Impact via:</a:t>
            </a: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Churn rate reduction, reactivation rate, ARPU uplift, complaint resolution, NPS improvement, and segment migration to Loyal.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225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Implementation Roadmap – Timeline &amp; Execution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2773442"/>
            <a:ext cx="30480" cy="4553783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410087" y="3013353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060049" y="277344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7145119" y="28159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050971" y="2851309"/>
            <a:ext cx="41301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Phase 1: Launch (Weeks 1–2)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341727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Deploy At Risk win-back and complaint recovery SLAs. Owners: Retention Marketing, Customer Care. Target: +X% recharges, −Y% complaints &gt;72h open.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4374237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7060049" y="413432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7145119" y="41768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449270" y="4212193"/>
            <a:ext cx="38063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Phase 2: Scale (Weeks 3–8)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449270" y="4702612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Loyalty boosters and usage incentives pilots with A/B testing. Owners: Product, Marketing Analytics. Target: ARPU +X%, churn delta −Y% vs control.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10087" y="5547241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7060049" y="530733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145119" y="53498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103709" y="5385197"/>
            <a:ext cx="50774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Phase 3: Industrialize (Weeks 9–16)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875615"/>
            <a:ext cx="538734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CRM predictive triggers and automated dashboards. Owners: Data/Engineering, CRM Ops. Target: alert precision/recall ≥ thresholds, SLA ≥ target.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1731" y="519946"/>
            <a:ext cx="6058972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 Performance &amp; Validation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11731" y="1525072"/>
            <a:ext cx="6625114" cy="467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ROC-AUC: 0.655</a:t>
            </a: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indicates robust differentiation between churners and non-churners, even with class imbalance. Higher thresholds favor recall; lower favor precision.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31" y="2157174"/>
            <a:ext cx="5003959" cy="40031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11731" y="6324719"/>
            <a:ext cx="6625114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176" y="1360646"/>
            <a:ext cx="5003959" cy="40031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1176" y="5528191"/>
            <a:ext cx="6625114" cy="467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Confusion Matrix</a:t>
            </a: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reflects class imbalance (63.6% non-churners). Accuracy alone can be misleading; focus on F1 and recall for business decisions.</a:t>
            </a:r>
            <a:endParaRPr lang="en-US" sz="1150" dirty="0"/>
          </a:p>
        </p:txBody>
      </p:sp>
      <p:sp>
        <p:nvSpPr>
          <p:cNvPr id="8" name="Shape 4"/>
          <p:cNvSpPr/>
          <p:nvPr/>
        </p:nvSpPr>
        <p:spPr>
          <a:xfrm>
            <a:off x="511731" y="6854547"/>
            <a:ext cx="13606939" cy="855107"/>
          </a:xfrm>
          <a:prstGeom prst="roundRect">
            <a:avLst>
              <a:gd name="adj" fmla="val 15391"/>
            </a:avLst>
          </a:prstGeom>
          <a:solidFill>
            <a:srgbClr val="B3FFE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39" y="7069336"/>
            <a:ext cx="182761" cy="1462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6909" y="7037308"/>
            <a:ext cx="12985552" cy="467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Key Caveat:</a:t>
            </a:r>
            <a:r>
              <a:rPr lang="en-US" sz="11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Business thresholds can be tuned for recall/precision trade-off. Threshold 0.5 shown; operational deployment requires stakeholder alignment on false positive vs. false negative costs.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30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Risk Mitigation &amp; Monitoring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0808"/>
            <a:ext cx="3664744" cy="2773799"/>
          </a:xfrm>
          <a:prstGeom prst="roundRect">
            <a:avLst>
              <a:gd name="adj" fmla="val 1962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2885242"/>
            <a:ext cx="30028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Cannibalization Risk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75660"/>
            <a:ext cx="319587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Strict eligibility rules and holdout control groups prevent cannibalizing revenue. Cap incentive frequency and value per customer cohort.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650808"/>
            <a:ext cx="3664863" cy="2773799"/>
          </a:xfrm>
          <a:prstGeom prst="roundRect">
            <a:avLst>
              <a:gd name="adj" fmla="val 1962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9782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Campaign Fatigue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37566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Implement frequency caps and opt-down options. Monitor engagement metrics and adjust messaging cadence based on response rates.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51421"/>
            <a:ext cx="7556421" cy="1685092"/>
          </a:xfrm>
          <a:prstGeom prst="roundRect">
            <a:avLst>
              <a:gd name="adj" fmla="val 323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8224" y="5885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Drift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3762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Monthly retraining and monitoring cadence ensures model stays aligned with evolving customer behavior and market dynamics.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832</Words>
  <Application>Microsoft Office PowerPoint</Application>
  <PresentationFormat>Custom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Noto Serif SC Bold</vt:lpstr>
      <vt:lpstr>Geist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Ayush Anand</dc:creator>
  <cp:lastModifiedBy>Ayush Anand</cp:lastModifiedBy>
  <cp:revision>2</cp:revision>
  <dcterms:created xsi:type="dcterms:W3CDTF">2025-10-26T06:56:18Z</dcterms:created>
  <dcterms:modified xsi:type="dcterms:W3CDTF">2025-10-26T07:22:55Z</dcterms:modified>
</cp:coreProperties>
</file>